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6" r:id="rId7"/>
    <p:sldId id="260" r:id="rId8"/>
    <p:sldId id="267" r:id="rId9"/>
    <p:sldId id="268" r:id="rId10"/>
    <p:sldId id="261" r:id="rId11"/>
    <p:sldId id="264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E4FB71"/>
    <a:srgbClr val="E3F1FD"/>
    <a:srgbClr val="FF660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39952" y="857232"/>
            <a:ext cx="5004048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cap="none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Якупова</a:t>
            </a:r>
            <a:r>
              <a:rPr lang="ru-RU" sz="3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400" b="1" cap="none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Лейсан</a:t>
            </a:r>
            <a:r>
              <a:rPr lang="ru-RU" sz="3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400" b="1" cap="none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Фаисовна</a:t>
            </a:r>
            <a:r>
              <a:rPr lang="ru-RU" sz="3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учитель русского языка и литературы</a:t>
            </a:r>
          </a:p>
          <a:p>
            <a:pPr algn="ctr"/>
            <a:endParaRPr lang="ru-RU" sz="3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4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«Татарская гимназия №17 им. Г.Ибрагимова»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Московского района г.Казани</a:t>
            </a:r>
            <a:endParaRPr lang="ru-RU" sz="28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Ruslan\Desktop\сВАДЬБА рАМИСА\SqQCs1-_jgI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44070"/>
            <a:ext cx="3571900" cy="467094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:\Якупова дипломы\2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92696"/>
            <a:ext cx="2072646" cy="28529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714356"/>
            <a:ext cx="7429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Достижения учащихся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F:\Document_47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160240" cy="3049750"/>
          </a:xfrm>
          <a:prstGeom prst="rect">
            <a:avLst/>
          </a:prstGeom>
          <a:noFill/>
        </p:spPr>
      </p:pic>
      <p:pic>
        <p:nvPicPr>
          <p:cNvPr id="3074" name="Picture 2" descr="F:\Якупова дипломы\2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96952"/>
            <a:ext cx="2258097" cy="3108205"/>
          </a:xfrm>
          <a:prstGeom prst="rect">
            <a:avLst/>
          </a:prstGeom>
          <a:noFill/>
        </p:spPr>
      </p:pic>
      <p:pic>
        <p:nvPicPr>
          <p:cNvPr id="3075" name="Picture 3" descr="F:\Якупова дипломы\2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068960"/>
            <a:ext cx="2520280" cy="3469091"/>
          </a:xfrm>
          <a:prstGeom prst="rect">
            <a:avLst/>
          </a:prstGeom>
          <a:noFill/>
        </p:spPr>
      </p:pic>
      <p:pic>
        <p:nvPicPr>
          <p:cNvPr id="3076" name="Picture 4" descr="F:\Якупова дипломы\2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484784"/>
            <a:ext cx="2328059" cy="3204504"/>
          </a:xfrm>
          <a:prstGeom prst="rect">
            <a:avLst/>
          </a:prstGeom>
          <a:noFill/>
        </p:spPr>
      </p:pic>
      <p:pic>
        <p:nvPicPr>
          <p:cNvPr id="3077" name="Picture 5" descr="F:\Якупова дипломы\20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789040"/>
            <a:ext cx="2072646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6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6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6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6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6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Якупова дипломы\2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782" y="260648"/>
            <a:ext cx="3067218" cy="42219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252536" y="548680"/>
            <a:ext cx="7429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МОИ   Результаты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F:\Якупова дипломы\2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909662" cy="4005064"/>
          </a:xfrm>
          <a:prstGeom prst="rect">
            <a:avLst/>
          </a:prstGeom>
          <a:noFill/>
        </p:spPr>
      </p:pic>
      <p:pic>
        <p:nvPicPr>
          <p:cNvPr id="1027" name="Picture 3" descr="F:\Якупова дипломы\2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2736304" cy="3766441"/>
          </a:xfrm>
          <a:prstGeom prst="rect">
            <a:avLst/>
          </a:prstGeom>
          <a:noFill/>
        </p:spPr>
      </p:pic>
      <p:pic>
        <p:nvPicPr>
          <p:cNvPr id="1030" name="Picture 6" descr="F:\Якупова дипломы\2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788383" cy="2752244"/>
          </a:xfrm>
          <a:prstGeom prst="rect">
            <a:avLst/>
          </a:prstGeom>
          <a:noFill/>
        </p:spPr>
      </p:pic>
      <p:pic>
        <p:nvPicPr>
          <p:cNvPr id="1031" name="Picture 7" descr="F:\Якупова дипломы\20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1811078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91233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63889">
            <a:off x="1009934" y="1670022"/>
            <a:ext cx="7685630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714356"/>
            <a:ext cx="5715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00CC"/>
              </a:solidFill>
            </a:endParaRPr>
          </a:p>
          <a:p>
            <a:pPr algn="ctr"/>
            <a:endParaRPr lang="ru-RU" sz="3600" b="1" dirty="0" smtClean="0">
              <a:solidFill>
                <a:srgbClr val="0000CC"/>
              </a:solidFill>
            </a:endParaRPr>
          </a:p>
          <a:p>
            <a:pPr algn="ctr"/>
            <a:endParaRPr lang="ru-RU" sz="36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«Формирование </a:t>
            </a:r>
            <a:r>
              <a:rPr lang="ru-RU" sz="3600" b="1" dirty="0" err="1" smtClean="0">
                <a:solidFill>
                  <a:srgbClr val="0000CC"/>
                </a:solidFill>
              </a:rPr>
              <a:t>культуроведческой</a:t>
            </a:r>
            <a:r>
              <a:rPr lang="ru-RU" sz="3600" b="1" dirty="0" smtClean="0">
                <a:solidFill>
                  <a:srgbClr val="0000CC"/>
                </a:solidFill>
              </a:rPr>
              <a:t> компетенции учащихся в процессе изучения русского языка и литературы»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000108"/>
            <a:ext cx="7168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Методическая тема: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uslan\Desktop\4724139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8215370" cy="4214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43042" y="714356"/>
            <a:ext cx="72866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00CC"/>
                </a:solidFill>
              </a:rPr>
              <a:t>А разве гавани существуют не затем,</a:t>
            </a:r>
            <a:endParaRPr lang="ru-RU" sz="2400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                        чтобы снова и снова заходить в них</a:t>
            </a:r>
            <a:endParaRPr lang="ru-RU" sz="2400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                        после долгого плавания?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00CC"/>
                </a:solidFill>
              </a:rPr>
              <a:t>Э. М. Ремарк</a:t>
            </a:r>
            <a:endParaRPr lang="ru-RU" sz="2400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764386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Цель: </a:t>
            </a:r>
            <a:r>
              <a:rPr lang="ru-RU" sz="2400" b="1" dirty="0" smtClean="0">
                <a:solidFill>
                  <a:srgbClr val="0000CC"/>
                </a:solidFill>
              </a:rPr>
              <a:t>формирование </a:t>
            </a:r>
            <a:r>
              <a:rPr lang="ru-RU" sz="2400" b="1" dirty="0" err="1" smtClean="0">
                <a:solidFill>
                  <a:srgbClr val="0000CC"/>
                </a:solidFill>
              </a:rPr>
              <a:t>культуроведческой</a:t>
            </a:r>
            <a:r>
              <a:rPr lang="ru-RU" sz="2400" b="1" dirty="0" smtClean="0">
                <a:solidFill>
                  <a:srgbClr val="0000CC"/>
                </a:solidFill>
              </a:rPr>
              <a:t> компетенции учащихся при обучении русскому языку и литературе</a:t>
            </a:r>
          </a:p>
          <a:p>
            <a:endParaRPr lang="ru-RU" sz="2400" b="1" dirty="0" smtClean="0"/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Задачи: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CC"/>
                </a:solidFill>
              </a:rPr>
              <a:t>   </a:t>
            </a:r>
            <a:r>
              <a:rPr lang="ru-RU" sz="2000" b="1" dirty="0" smtClean="0">
                <a:solidFill>
                  <a:srgbClr val="0000CC"/>
                </a:solidFill>
              </a:rPr>
              <a:t>Формирование человека культуры, воспитанного на основе диалога родной и русской культур, способствующей развитию  успешной личности;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CC"/>
                </a:solidFill>
              </a:rPr>
              <a:t>    Пробуждение творческого потенциала, формирование нравственных, общечеловеческих и культурологических ценностей;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CC"/>
                </a:solidFill>
              </a:rPr>
              <a:t>    Развитие у детей способности к целостному мировосприятию, способную решать задачи творческого характера в поликультурном  российском обществе.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6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6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6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85794"/>
            <a:ext cx="66437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solidFill>
                  <a:srgbClr val="FF0000"/>
                </a:solidFill>
              </a:rPr>
              <a:t>Моя методическая система:</a:t>
            </a:r>
            <a:endParaRPr lang="ru-RU" sz="3700" dirty="0">
              <a:solidFill>
                <a:srgbClr val="FF0000"/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85720" y="1785926"/>
            <a:ext cx="2774112" cy="3083234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3275856" y="1772816"/>
            <a:ext cx="2357454" cy="1928826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6228184" y="1844824"/>
            <a:ext cx="2357454" cy="1928826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72" y="2143116"/>
            <a:ext cx="2071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Проведение </a:t>
            </a:r>
            <a:r>
              <a:rPr lang="ru-RU" sz="2000" b="1" dirty="0" err="1" smtClean="0"/>
              <a:t>культуроведческих</a:t>
            </a:r>
            <a:r>
              <a:rPr lang="ru-RU" sz="2000" b="1" dirty="0" smtClean="0"/>
              <a:t>, коммуникативных, интегрированных уроков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0430" y="228599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Внеклассная работа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242088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Методическая работа</a:t>
            </a:r>
            <a:endParaRPr lang="ru-RU" sz="2000" b="1" dirty="0"/>
          </a:p>
        </p:txBody>
      </p:sp>
      <p:cxnSp>
        <p:nvCxnSpPr>
          <p:cNvPr id="16" name="Прямая со стрелкой 15"/>
          <p:cNvCxnSpPr>
            <a:stCxn id="4" idx="1"/>
          </p:cNvCxnSpPr>
          <p:nvPr/>
        </p:nvCxnSpPr>
        <p:spPr>
          <a:xfrm rot="16200000" flipH="1">
            <a:off x="4999298" y="3853448"/>
            <a:ext cx="794368" cy="49075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rot="5400000">
            <a:off x="3077216" y="3900283"/>
            <a:ext cx="879488" cy="48220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580112" y="4725144"/>
            <a:ext cx="2448272" cy="17281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39752" y="4797152"/>
            <a:ext cx="2232248" cy="17281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411760" y="50851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1) групповая работа (</a:t>
            </a:r>
            <a:r>
              <a:rPr lang="ru-RU" b="1" dirty="0" err="1" smtClean="0"/>
              <a:t>куржок</a:t>
            </a:r>
            <a:r>
              <a:rPr lang="ru-RU" b="1" dirty="0" smtClean="0"/>
              <a:t> «Литературное краеведение»)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2" y="4797152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2) индивидуальная работа (</a:t>
            </a:r>
            <a:r>
              <a:rPr lang="ru-RU" b="1" dirty="0" err="1" smtClean="0"/>
              <a:t>работа</a:t>
            </a:r>
            <a:r>
              <a:rPr lang="ru-RU" b="1" dirty="0" smtClean="0"/>
              <a:t> с одаренными детьми, работа со слабыми детьми)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60"/>
                            </p:stCondLst>
                            <p:childTnLst>
                              <p:par>
                                <p:cTn id="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4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4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400"/>
                            </p:stCondLst>
                            <p:childTnLst>
                              <p:par>
                                <p:cTn id="5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4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4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4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4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10" grpId="0"/>
      <p:bldP spid="11" grpId="0"/>
      <p:bldP spid="14" grpId="0"/>
      <p:bldP spid="20" grpId="0" animBg="1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708634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90872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Внеклассный урок по формированию </a:t>
            </a:r>
            <a:r>
              <a:rPr lang="ru-RU" sz="2400" b="1" dirty="0" err="1" smtClean="0">
                <a:solidFill>
                  <a:srgbClr val="0000CC"/>
                </a:solidFill>
              </a:rPr>
              <a:t>культуроведческой</a:t>
            </a:r>
            <a:r>
              <a:rPr lang="ru-RU" sz="2400" b="1" dirty="0" smtClean="0">
                <a:solidFill>
                  <a:srgbClr val="0000CC"/>
                </a:solidFill>
              </a:rPr>
              <a:t> компетенции «</a:t>
            </a:r>
            <a:r>
              <a:rPr lang="ru-RU" sz="2400" b="1" dirty="0" err="1" smtClean="0">
                <a:solidFill>
                  <a:srgbClr val="0000CC"/>
                </a:solidFill>
              </a:rPr>
              <a:t>Инсценирование</a:t>
            </a:r>
            <a:r>
              <a:rPr lang="ru-RU" sz="2400" b="1" dirty="0" smtClean="0">
                <a:solidFill>
                  <a:srgbClr val="0000CC"/>
                </a:solidFill>
              </a:rPr>
              <a:t> русских народных сказок»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21088"/>
            <a:ext cx="3405290" cy="231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F:\и нам дело найдетс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275856" cy="2456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47656" y="443711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Посещение музеев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3"/>
          <p:cNvSpPr>
            <a:spLocks noGrp="1"/>
          </p:cNvSpPr>
          <p:nvPr>
            <p:ph type="pic" idx="1"/>
          </p:nvPr>
        </p:nvSpPr>
        <p:spPr>
          <a:xfrm rot="420000">
            <a:off x="2891552" y="1009648"/>
            <a:ext cx="5873414" cy="4297051"/>
          </a:xfrm>
          <a:solidFill>
            <a:schemeClr val="bg2">
              <a:lumMod val="90000"/>
            </a:schemeClr>
          </a:solidFill>
          <a:ln>
            <a:noFill/>
          </a:ln>
        </p:spPr>
      </p:sp>
      <p:sp>
        <p:nvSpPr>
          <p:cNvPr id="19" name="Месяц 18"/>
          <p:cNvSpPr/>
          <p:nvPr/>
        </p:nvSpPr>
        <p:spPr>
          <a:xfrm rot="20367510">
            <a:off x="1824687" y="377172"/>
            <a:ext cx="3639922" cy="3003609"/>
          </a:xfrm>
          <a:prstGeom prst="moon">
            <a:avLst/>
          </a:prstGeom>
          <a:solidFill>
            <a:srgbClr val="E4FB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есяц 19"/>
          <p:cNvSpPr/>
          <p:nvPr/>
        </p:nvSpPr>
        <p:spPr>
          <a:xfrm rot="561252">
            <a:off x="4480395" y="524846"/>
            <a:ext cx="1989232" cy="2794526"/>
          </a:xfrm>
          <a:prstGeom prst="moon">
            <a:avLst/>
          </a:prstGeom>
          <a:solidFill>
            <a:srgbClr val="E4FB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07705" y="4245399"/>
            <a:ext cx="4392486" cy="24288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4605333"/>
            <a:ext cx="3429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Применяемые технологии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494334" y="3781156"/>
            <a:ext cx="940663" cy="76218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714306" y="3153438"/>
            <a:ext cx="361750" cy="118700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891474" y="3593436"/>
            <a:ext cx="807959" cy="91047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563888" y="3153438"/>
            <a:ext cx="216024" cy="108283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Месяц 20"/>
          <p:cNvSpPr/>
          <p:nvPr/>
        </p:nvSpPr>
        <p:spPr>
          <a:xfrm rot="20690322">
            <a:off x="396407" y="924541"/>
            <a:ext cx="2164186" cy="2786082"/>
          </a:xfrm>
          <a:prstGeom prst="moon">
            <a:avLst/>
          </a:prstGeom>
          <a:solidFill>
            <a:srgbClr val="E4FB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есяц 21"/>
          <p:cNvSpPr/>
          <p:nvPr/>
        </p:nvSpPr>
        <p:spPr>
          <a:xfrm rot="2172557">
            <a:off x="6338183" y="1229393"/>
            <a:ext cx="1885468" cy="2786082"/>
          </a:xfrm>
          <a:prstGeom prst="moon">
            <a:avLst/>
          </a:prstGeom>
          <a:solidFill>
            <a:srgbClr val="E4FB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 rot="21284420">
            <a:off x="488289" y="1090613"/>
            <a:ext cx="1046440" cy="20717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ДИАЛОГ КУЛЬТУР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7250" y="690020"/>
            <a:ext cx="1292662" cy="25158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КОММУНИКА</a:t>
            </a:r>
          </a:p>
          <a:p>
            <a:r>
              <a:rPr lang="ru-RU" sz="2400" b="1" dirty="0" smtClean="0">
                <a:solidFill>
                  <a:srgbClr val="009900"/>
                </a:solidFill>
              </a:rPr>
              <a:t>ТИВНЫЕ ТЕХНОЛОГИИ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74925">
            <a:off x="4789685" y="1095207"/>
            <a:ext cx="800219" cy="13358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</a:rPr>
              <a:t>ИКТ</a:t>
            </a:r>
            <a:endParaRPr lang="ru-RU" sz="4000" b="1" dirty="0">
              <a:solidFill>
                <a:srgbClr val="0099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492736">
            <a:off x="6578629" y="1554524"/>
            <a:ext cx="800219" cy="15001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</a:rPr>
              <a:t>ТИО</a:t>
            </a:r>
            <a:endParaRPr lang="ru-RU" sz="4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" grpId="0" animBg="1"/>
      <p:bldP spid="22" grpId="0" animBg="1"/>
      <p:bldP spid="2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Фотки гимназиста\img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8373">
            <a:off x="5726768" y="392652"/>
            <a:ext cx="2879688" cy="3890104"/>
          </a:xfrm>
          <a:prstGeom prst="rect">
            <a:avLst/>
          </a:prstGeom>
          <a:noFill/>
        </p:spPr>
      </p:pic>
      <p:pic>
        <p:nvPicPr>
          <p:cNvPr id="2054" name="Picture 6" descr="F:\Фотки гимназиста\img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9480">
            <a:off x="574843" y="742298"/>
            <a:ext cx="2952328" cy="4063793"/>
          </a:xfrm>
          <a:prstGeom prst="rect">
            <a:avLst/>
          </a:prstGeom>
          <a:noFill/>
        </p:spPr>
      </p:pic>
      <p:pic>
        <p:nvPicPr>
          <p:cNvPr id="2051" name="Picture 3" descr="F:\Фотки гимназиста\img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8663">
            <a:off x="507947" y="2659979"/>
            <a:ext cx="2571087" cy="3717032"/>
          </a:xfrm>
          <a:prstGeom prst="rect">
            <a:avLst/>
          </a:prstGeom>
          <a:noFill/>
        </p:spPr>
      </p:pic>
      <p:pic>
        <p:nvPicPr>
          <p:cNvPr id="2052" name="Picture 4" descr="F:\Фотки гимназиста\img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2744">
            <a:off x="6102135" y="2840783"/>
            <a:ext cx="2592288" cy="37404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4509120"/>
            <a:ext cx="2160240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47864" y="458112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Ряд тематических публикаций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545040"/>
          <a:ext cx="8532439" cy="6312960"/>
        </p:xfrm>
        <a:graphic>
          <a:graphicData uri="http://schemas.openxmlformats.org/drawingml/2006/table">
            <a:tbl>
              <a:tblPr/>
              <a:tblGrid>
                <a:gridCol w="698108"/>
                <a:gridCol w="2559732"/>
                <a:gridCol w="888197"/>
                <a:gridCol w="1955950"/>
                <a:gridCol w="2430452"/>
              </a:tblGrid>
              <a:tr h="24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№ п.п.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Этап урока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учителя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ученика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9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Организационный момент.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1 мин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Настраивает учеников на учебный процесс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Самоконтроль – проверка готовности к уроку.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3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 2.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 err="1">
                          <a:latin typeface="Times New Roman"/>
                          <a:ea typeface="Times New Roman"/>
                          <a:cs typeface="Times New Roman"/>
                        </a:rPr>
                        <a:t>Целеполагание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 1 мин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Знакомит с темой и целью урока.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Ставят перед собой учебную цель, которую желают достичь за урок.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7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Цифровой диктант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10 мин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Проверяет учеников по теории.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Отвечают на вопросы с презентации на проекторе, выполняют взаимопроверку, после результатов, которой переходят к следующему уровню.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Работа со специальной компьютерной программой совместно с учебником и выполнение заданий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17 мин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Дает задания, объясняет работу с заданиями на компьютере, помогает ученикам при возникновении трудностей, осуществляет контроль.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Задания выполняют на компьютерах.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5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Рефлексия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3 мин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Подводит итог урока. Выставляет оценки.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Сравнивают результат оценки </a:t>
                      </a:r>
                      <a:r>
                        <a:rPr lang="ru-RU" sz="145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компьютера </a:t>
                      </a: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с предполагаемым результатом.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11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домашнее задание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1 мин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>
                          <a:latin typeface="Times New Roman"/>
                          <a:ea typeface="Times New Roman"/>
                          <a:cs typeface="Times New Roman"/>
                        </a:rPr>
                        <a:t>Дает задание.</a:t>
                      </a:r>
                      <a:endParaRPr lang="ru-RU" sz="14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50" dirty="0">
                          <a:latin typeface="Times New Roman"/>
                          <a:ea typeface="Times New Roman"/>
                          <a:cs typeface="Times New Roman"/>
                        </a:rPr>
                        <a:t>Желающие забирают карточки с домашним заданием.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Конспект урока ТИО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249</TotalTime>
  <Words>346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Ruslan</dc:creator>
  <cp:lastModifiedBy>Ruslan</cp:lastModifiedBy>
  <cp:revision>35</cp:revision>
  <dcterms:created xsi:type="dcterms:W3CDTF">2014-01-22T03:44:11Z</dcterms:created>
  <dcterms:modified xsi:type="dcterms:W3CDTF">2014-01-22T19:08:49Z</dcterms:modified>
</cp:coreProperties>
</file>